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66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4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4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3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0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6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16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8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hyperlink" Target="https://www.kaggle.com/datasets/kmldas/loan-default-prediction" TargetMode="External"/><Relationship Id="rId4" Type="http://schemas.openxmlformats.org/officeDocument/2006/relationships/hyperlink" Target="https://www.kaggle.com/datasets/gauravduttakiit/loan-default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culator and notepad">
            <a:extLst>
              <a:ext uri="{FF2B5EF4-FFF2-40B4-BE49-F238E27FC236}">
                <a16:creationId xmlns:a16="http://schemas.microsoft.com/office/drawing/2014/main" id="{C526F05C-84C8-4051-9F47-132A915C0D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961" b="9133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9E3AF1-460E-1C8B-FCDA-A19779456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US" sz="6800"/>
              <a:t>Loan Application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03CC0-394D-E0DC-0C2E-3B2A37435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DSC630 Winter 2022</a:t>
            </a:r>
          </a:p>
          <a:p>
            <a:pPr algn="l"/>
            <a:r>
              <a:rPr lang="en-US" dirty="0"/>
              <a:t>Shaquiel Pashtunyar</a:t>
            </a:r>
          </a:p>
        </p:txBody>
      </p:sp>
      <p:pic>
        <p:nvPicPr>
          <p:cNvPr id="2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BDB875-29C3-491F-3AA8-08B17CAFB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71918" y="57709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1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4"/>
    </mc:Choice>
    <mc:Fallback>
      <p:transition spd="slow" advTm="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D3E8-F179-1A05-DA8F-376A4CAE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vs Default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147E0-77C1-5FFD-6801-3A7272285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1369" y="2521526"/>
            <a:ext cx="3926246" cy="3762896"/>
          </a:xfr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5759EB-7490-9288-BE59-28159294D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6949" y="55785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32"/>
    </mc:Choice>
    <mc:Fallback>
      <p:transition spd="slow" advTm="13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C43F-8342-CA68-B650-0B496473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Balance vs default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90DF6-34E6-1631-C539-90FAE47AA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4277" y="2438325"/>
            <a:ext cx="4104422" cy="3729720"/>
          </a:xfr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BEE557-6FF2-6B1E-86FD-D026E63C22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38667" y="57780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3"/>
    </mc:Choice>
    <mc:Fallback>
      <p:transition spd="slow" advTm="1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4CB0-A141-196B-32CB-50D17DF0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7823-D663-D21D-0503-00BD9CED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dummies</a:t>
            </a:r>
          </a:p>
          <a:p>
            <a:r>
              <a:rPr lang="en-US" dirty="0"/>
              <a:t>Split the data set</a:t>
            </a:r>
          </a:p>
          <a:p>
            <a:r>
              <a:rPr lang="en-US" dirty="0"/>
              <a:t>Run a logistic regression</a:t>
            </a:r>
          </a:p>
          <a:p>
            <a:r>
              <a:rPr lang="en-US" dirty="0"/>
              <a:t>Validate results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D61355-E09B-9546-4168-7E6764465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1576" y="54345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3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05"/>
    </mc:Choice>
    <mc:Fallback>
      <p:transition spd="slow" advTm="28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78F3-3F25-2394-D034-6B3F8694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532E-B2F6-E10C-11A0-583895D6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Spread the employed field into Boolean dummy columns</a:t>
            </a:r>
          </a:p>
          <a:p>
            <a:r>
              <a:rPr lang="en-US" dirty="0"/>
              <a:t>Removed the index column</a:t>
            </a:r>
          </a:p>
          <a:p>
            <a:r>
              <a:rPr lang="en-US" dirty="0"/>
              <a:t>Split the data into test and training datasets 25/75</a:t>
            </a:r>
          </a:p>
          <a:p>
            <a:r>
              <a:rPr lang="en-US" dirty="0"/>
              <a:t>Performed Logistic regression on the training dataset</a:t>
            </a:r>
          </a:p>
          <a:p>
            <a:r>
              <a:rPr lang="en-US" dirty="0"/>
              <a:t>Confirmed results by checking it against the testing dataset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91BA39-3D0F-B3D8-3BA1-96A0E3658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950" y="53790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8"/>
    </mc:Choice>
    <mc:Fallback>
      <p:transition spd="slow" advTm="52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7CC4-0DCC-F356-1306-9F4ED84A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206E2-C465-3F76-B355-C2D89D391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(R2) of 0.677</a:t>
            </a:r>
          </a:p>
          <a:p>
            <a:r>
              <a:rPr lang="en-US" dirty="0"/>
              <a:t>Roc curve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1A4A0-37A8-CC0B-CFC5-E33CB8CE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573" y="2712558"/>
            <a:ext cx="5723116" cy="371888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75A3DA-C325-27FB-6962-9442CDC7D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2637" y="57060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5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0"/>
    </mc:Choice>
    <mc:Fallback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2986-5449-8DA6-3649-567CBAEE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A9B5F-A669-66F6-33EF-DE4870EC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model had decent success</a:t>
            </a:r>
          </a:p>
          <a:p>
            <a:r>
              <a:rPr lang="en-US" dirty="0"/>
              <a:t>Increase the scope of variables</a:t>
            </a:r>
          </a:p>
          <a:p>
            <a:r>
              <a:rPr lang="en-US" dirty="0"/>
              <a:t>Target a higher accuracy rate</a:t>
            </a:r>
          </a:p>
          <a:p>
            <a:r>
              <a:rPr lang="en-US" dirty="0"/>
              <a:t>Attempt other models</a:t>
            </a:r>
          </a:p>
          <a:p>
            <a:pPr lvl="1"/>
            <a:r>
              <a:rPr lang="en-US" dirty="0"/>
              <a:t>Tree-Based Methods.</a:t>
            </a:r>
          </a:p>
          <a:p>
            <a:pPr lvl="1"/>
            <a:r>
              <a:rPr lang="en-US" dirty="0"/>
              <a:t>Neural Networks and Support Vector Machines.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D66B87-F31D-91FC-35D6-67E61FAAE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0710" y="57780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64"/>
    </mc:Choice>
    <mc:Fallback>
      <p:transition spd="slow" advTm="132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46D6-7D36-27AC-976C-4A5D2B23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9297-1CF7-DA28-EBBB-33BDF79E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36E89"/>
                </a:solidFill>
                <a:effectLst/>
                <a:latin typeface="-apple-system"/>
              </a:rPr>
              <a:t>23-25 millions home loan applications in America per year</a:t>
            </a:r>
          </a:p>
          <a:p>
            <a:r>
              <a:rPr lang="en-US" dirty="0">
                <a:solidFill>
                  <a:srgbClr val="636E89"/>
                </a:solidFill>
                <a:latin typeface="-apple-system"/>
              </a:rPr>
              <a:t>3-4% average default rate</a:t>
            </a:r>
          </a:p>
          <a:p>
            <a:r>
              <a:rPr lang="en-US" b="0" i="0" dirty="0">
                <a:solidFill>
                  <a:srgbClr val="636E89"/>
                </a:solidFill>
                <a:effectLst/>
                <a:latin typeface="-apple-system"/>
              </a:rPr>
              <a:t>30+ days to get an application approved</a:t>
            </a:r>
          </a:p>
          <a:p>
            <a:r>
              <a:rPr lang="en-US" dirty="0">
                <a:solidFill>
                  <a:srgbClr val="636E89"/>
                </a:solidFill>
                <a:latin typeface="-apple-system"/>
              </a:rPr>
              <a:t>Average first mortgage was 298,725$ in 2022</a:t>
            </a:r>
            <a:endParaRPr lang="en-US" b="0" i="0" dirty="0">
              <a:solidFill>
                <a:srgbClr val="636E8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E4B1C2-7044-87FC-31C2-823CB1461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6994" y="5323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5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87"/>
    </mc:Choice>
    <mc:Fallback>
      <p:transition spd="slow" advTm="55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322E-9617-B912-07BC-07F6388C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C59F8-90B2-4A97-2ABE-E1479B01C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home loan process more transparent</a:t>
            </a:r>
          </a:p>
          <a:p>
            <a:r>
              <a:rPr lang="en-US" dirty="0"/>
              <a:t>Quicken the process</a:t>
            </a:r>
          </a:p>
          <a:p>
            <a:r>
              <a:rPr lang="en-US" dirty="0"/>
              <a:t>Ensure more secured funds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F47A93-E7AA-9784-F6B9-18F0F3703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751" y="56894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08"/>
    </mc:Choice>
    <mc:Fallback>
      <p:transition spd="slow" advTm="56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0C83-6E2D-B4FD-618B-CE06774C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B342-1EBB-C3CB-742D-3686F03C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https://www.kaggle.com/datasets/gauravduttakiit/loan-defaulter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https://www.kaggle.com/datasets/kmldas/loan-default-prediction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7F53EA-0D0C-9222-B749-259D4FC62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2637" y="54455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2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37"/>
    </mc:Choice>
    <mc:Fallback>
      <p:transition spd="slow" advTm="5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5CCC-5285-44D0-E1AC-20A6B88E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3C01F9-D8F7-A77F-963A-382056B90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0670" y="144805"/>
            <a:ext cx="5729582" cy="6568390"/>
          </a:xfr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EC14C6-9DD7-EA8F-3312-8447B6BBB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7336" y="55065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87"/>
    </mc:Choice>
    <mc:Fallback>
      <p:transition spd="slow" advTm="7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BDAF-048F-98FC-6A48-4EB38B7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data set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6D08-B4F7-35FB-56A4-1530732F9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Employed</a:t>
            </a:r>
          </a:p>
          <a:p>
            <a:r>
              <a:rPr lang="en-US" dirty="0"/>
              <a:t>Bank Balance</a:t>
            </a:r>
          </a:p>
          <a:p>
            <a:r>
              <a:rPr lang="en-US" dirty="0"/>
              <a:t>Annual Salary</a:t>
            </a:r>
          </a:p>
          <a:p>
            <a:r>
              <a:rPr lang="en-US" dirty="0"/>
              <a:t>Defaulted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894918-8E58-9834-FE8A-458BB3983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6376" y="5783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90"/>
    </mc:Choice>
    <mc:Fallback>
      <p:transition spd="slow" advTm="25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6D7F-FA80-60AC-A38A-CD18C032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428C-44C2-C9CF-ABFF-F9738E46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10000 loans </a:t>
            </a:r>
          </a:p>
          <a:p>
            <a:r>
              <a:rPr lang="en-US" dirty="0"/>
              <a:t>5 columns captured</a:t>
            </a:r>
          </a:p>
          <a:p>
            <a:r>
              <a:rPr lang="en-US" dirty="0"/>
              <a:t>No null values</a:t>
            </a:r>
          </a:p>
          <a:p>
            <a:r>
              <a:rPr lang="en-US" dirty="0"/>
              <a:t>3.3% defaulted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01E4AB-923A-146E-0F83-AED60FFA0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2637" y="59554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95"/>
    </mc:Choice>
    <mc:Fallback>
      <p:transition spd="slow" advTm="62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32A35-C8EC-C472-0090-5EFFF4B3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447" y="124616"/>
            <a:ext cx="6785510" cy="64452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9AF5E9-3693-8D62-BB61-4CAD65E8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20290"/>
            <a:ext cx="3189316" cy="2837411"/>
          </a:xfrm>
        </p:spPr>
        <p:txBody>
          <a:bodyPr/>
          <a:lstStyle/>
          <a:p>
            <a:r>
              <a:rPr lang="en-US" dirty="0"/>
              <a:t>Category Distributions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44DEF6-C545-3886-F5A6-C41F97724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5882" y="56140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3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80"/>
    </mc:Choice>
    <mc:Fallback>
      <p:transition spd="slow" advTm="4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CA4258-0514-B0C2-F878-FFD3EC35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08" y="410448"/>
            <a:ext cx="6892917" cy="62646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FEA0D0-5EB6-E9F3-7640-AFEA92E8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20290"/>
            <a:ext cx="2784764" cy="2837411"/>
          </a:xfrm>
        </p:spPr>
        <p:txBody>
          <a:bodyPr/>
          <a:lstStyle/>
          <a:p>
            <a:r>
              <a:rPr lang="en-US" dirty="0"/>
              <a:t>Category Box Plot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D9AABD-4EC5-7A9F-39D0-EAFCE99F4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56894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8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41"/>
    </mc:Choice>
    <mc:Fallback>
      <p:transition spd="slow" advTm="25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413124"/>
      </a:dk2>
      <a:lt2>
        <a:srgbClr val="E8E2E5"/>
      </a:lt2>
      <a:accent1>
        <a:srgbClr val="81AB95"/>
      </a:accent1>
      <a:accent2>
        <a:srgbClr val="76AD79"/>
      </a:accent2>
      <a:accent3>
        <a:srgbClr val="8EA980"/>
      </a:accent3>
      <a:accent4>
        <a:srgbClr val="9BA672"/>
      </a:accent4>
      <a:accent5>
        <a:srgbClr val="A9A180"/>
      </a:accent5>
      <a:accent6>
        <a:srgbClr val="BA967F"/>
      </a:accent6>
      <a:hlink>
        <a:srgbClr val="AE698E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214</Words>
  <Application>Microsoft Office PowerPoint</Application>
  <PresentationFormat>Widescreen</PresentationFormat>
  <Paragraphs>52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Arial Nova Cond</vt:lpstr>
      <vt:lpstr>Calibri</vt:lpstr>
      <vt:lpstr>Impact</vt:lpstr>
      <vt:lpstr>TornVTI</vt:lpstr>
      <vt:lpstr>Loan Application Calculator</vt:lpstr>
      <vt:lpstr>Loan Applications</vt:lpstr>
      <vt:lpstr>Motivation</vt:lpstr>
      <vt:lpstr>Dataset</vt:lpstr>
      <vt:lpstr>Features</vt:lpstr>
      <vt:lpstr>Second data set features</vt:lpstr>
      <vt:lpstr>Data Insights</vt:lpstr>
      <vt:lpstr>Category Distributions</vt:lpstr>
      <vt:lpstr>Category Box Plot</vt:lpstr>
      <vt:lpstr>Salary vs Default Rate</vt:lpstr>
      <vt:lpstr>Bank Balance vs default rate</vt:lpstr>
      <vt:lpstr>Test Plan</vt:lpstr>
      <vt:lpstr>Methodology</vt:lpstr>
      <vt:lpstr>Results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Application Calculator</dc:title>
  <dc:creator>Shaquiel Pashtunyar</dc:creator>
  <cp:lastModifiedBy>Shaquiel Pashtunyar</cp:lastModifiedBy>
  <cp:revision>1</cp:revision>
  <dcterms:created xsi:type="dcterms:W3CDTF">2023-03-04T02:25:14Z</dcterms:created>
  <dcterms:modified xsi:type="dcterms:W3CDTF">2023-03-04T03:36:59Z</dcterms:modified>
</cp:coreProperties>
</file>